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530" r:id="rId5"/>
    <p:sldId id="531" r:id="rId6"/>
    <p:sldId id="533" r:id="rId7"/>
    <p:sldId id="534" r:id="rId8"/>
    <p:sldId id="537" r:id="rId9"/>
    <p:sldId id="549" r:id="rId10"/>
    <p:sldId id="553" r:id="rId11"/>
    <p:sldId id="550" r:id="rId12"/>
    <p:sldId id="538" r:id="rId13"/>
    <p:sldId id="554" r:id="rId14"/>
    <p:sldId id="555" r:id="rId15"/>
    <p:sldId id="543" r:id="rId16"/>
    <p:sldId id="551" r:id="rId17"/>
    <p:sldId id="539" r:id="rId18"/>
    <p:sldId id="544" r:id="rId19"/>
    <p:sldId id="552" r:id="rId20"/>
    <p:sldId id="55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422"/>
  </p:normalViewPr>
  <p:slideViewPr>
    <p:cSldViewPr snapToGrid="0">
      <p:cViewPr varScale="1">
        <p:scale>
          <a:sx n="62" d="100"/>
          <a:sy n="62" d="100"/>
        </p:scale>
        <p:origin x="8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42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Certificates</a:t>
            </a:r>
            <a:br>
              <a:rPr lang="en-US" dirty="0"/>
            </a:br>
            <a:r>
              <a:rPr lang="en-US" dirty="0"/>
              <a:t> &amp;</a:t>
            </a:r>
            <a:br>
              <a:rPr lang="en-US" dirty="0"/>
            </a:br>
            <a:r>
              <a:rPr lang="en-US" dirty="0"/>
              <a:t> transcripts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 Htoo Aung</a:t>
            </a:r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8606E7-E8B9-9476-B0DD-CCDDD8AD9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10" t="12876" r="33439" b="8979"/>
          <a:stretch/>
        </p:blipFill>
        <p:spPr>
          <a:xfrm>
            <a:off x="421240" y="1104893"/>
            <a:ext cx="4219253" cy="55929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A05B6D-F769-888E-3C73-E556EFE8F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35" t="9048" r="26592" b="2472"/>
          <a:stretch/>
        </p:blipFill>
        <p:spPr>
          <a:xfrm>
            <a:off x="7551506" y="1104895"/>
            <a:ext cx="4219253" cy="559295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01BBD-B418-5C9E-67F7-D8FC77AA9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2303" y="160151"/>
            <a:ext cx="11590654" cy="1069848"/>
          </a:xfrm>
        </p:spPr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High school recommendation letter in Burmese &amp;translated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099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8606E7-E8B9-9476-B0DD-CCDDD8AD9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93" t="13678" r="26142" b="6230"/>
          <a:stretch/>
        </p:blipFill>
        <p:spPr>
          <a:xfrm>
            <a:off x="767137" y="1104895"/>
            <a:ext cx="3873357" cy="5599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A05B6D-F769-888E-3C73-E556EFE8F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44" t="10923" r="35638" b="16149"/>
          <a:stretch/>
        </p:blipFill>
        <p:spPr>
          <a:xfrm>
            <a:off x="7551508" y="1104895"/>
            <a:ext cx="3873358" cy="55994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01BBD-B418-5C9E-67F7-D8FC77AA9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2303" y="160151"/>
            <a:ext cx="11590654" cy="1069848"/>
          </a:xfrm>
        </p:spPr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Total mark (grade-10) in Burmese &amp;translated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40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BC92-868A-26B2-CBC0-C9D94E65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International education Journey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C1627-7A56-025E-482D-E2AB014EDF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Since I was a traditional student, I lack sufficient knowledge about International Education. Therefore, it was hard to choose whether I should study IGCSE or GED. However, I went for GED, which </a:t>
            </a:r>
            <a:r>
              <a:rPr lang="en-US" dirty="0"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seemed much flexible and affordable for my family. Although it was challenging for me to begin an international education journey, I assume that managed to overcome. Besides, since English proficiency test is required for university admission, I also studied IELTS.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8606E7-E8B9-9476-B0DD-CCDDD8AD9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95" y="670290"/>
            <a:ext cx="4018420" cy="5204183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A05B6D-F769-888E-3C73-E556EFE8FA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95487" y="668038"/>
            <a:ext cx="4023154" cy="520643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01BBD-B418-5C9E-67F7-D8FC77AA9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64336"/>
            <a:ext cx="7735824" cy="1069848"/>
          </a:xfrm>
        </p:spPr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GED Verification Letters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DF444FD-03C8-85F3-DF9C-08DEDFF6B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9402" y="1684962"/>
            <a:ext cx="2496620" cy="3133926"/>
          </a:xfrm>
        </p:spPr>
        <p:txBody>
          <a:bodyPr/>
          <a:lstStyle/>
          <a:p>
            <a:r>
              <a:rPr lang="en-US" dirty="0"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Please do not mind that since both verification letters from certificate &amp; transcript are the same, I will not repeatedly submit.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85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73D4-535B-6DCC-2268-43A5E9E12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759" y="-378372"/>
            <a:ext cx="9489828" cy="1069848"/>
          </a:xfrm>
        </p:spPr>
        <p:txBody>
          <a:bodyPr/>
          <a:lstStyle/>
          <a:p>
            <a:pPr algn="ctr"/>
            <a:r>
              <a:rPr lang="en-US" dirty="0"/>
              <a:t>Ged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63ECDA-E6C7-CA7A-F1F0-18A3EC91EC61}"/>
              </a:ext>
            </a:extLst>
          </p:cNvPr>
          <p:cNvSpPr txBox="1"/>
          <p:nvPr/>
        </p:nvSpPr>
        <p:spPr>
          <a:xfrm>
            <a:off x="1102190" y="791015"/>
            <a:ext cx="61439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cap="all" spc="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Certificate</a:t>
            </a:r>
            <a:r>
              <a:rPr 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14850D-D0B3-29AB-266D-1C41F5913084}"/>
              </a:ext>
            </a:extLst>
          </p:cNvPr>
          <p:cNvSpPr txBox="1"/>
          <p:nvPr/>
        </p:nvSpPr>
        <p:spPr>
          <a:xfrm>
            <a:off x="7246136" y="791015"/>
            <a:ext cx="61439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cap="all" spc="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Transcripts</a:t>
            </a:r>
          </a:p>
        </p:txBody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FB04AC85-A94C-58AA-F463-E11F0E0453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3251" y="1596870"/>
            <a:ext cx="3920912" cy="3029795"/>
          </a:xfrm>
          <a:effectLst>
            <a:softEdge rad="127000"/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B77DE6E-4C29-A03A-FAA4-FDDFB0E467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019866" y="1598440"/>
            <a:ext cx="4045667" cy="312619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8D4625E6-0134-E8A2-34E4-F6FB859EAB36}"/>
              </a:ext>
            </a:extLst>
          </p:cNvPr>
          <p:cNvSpPr txBox="1">
            <a:spLocks/>
          </p:cNvSpPr>
          <p:nvPr/>
        </p:nvSpPr>
        <p:spPr>
          <a:xfrm>
            <a:off x="1351086" y="5532061"/>
            <a:ext cx="9489828" cy="10698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all" spc="6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IELTS official certificate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37AB7EB-A541-B56C-988B-64812A5418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71665" y="1596871"/>
            <a:ext cx="3248670" cy="429437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77080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</a:rPr>
              <a:t>Additional documents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681B7ED1-6849-05F6-1ED7-A6778EDDF05C}"/>
              </a:ext>
            </a:extLst>
          </p:cNvPr>
          <p:cNvSpPr txBox="1">
            <a:spLocks/>
          </p:cNvSpPr>
          <p:nvPr/>
        </p:nvSpPr>
        <p:spPr>
          <a:xfrm>
            <a:off x="6698751" y="3158586"/>
            <a:ext cx="4828853" cy="1060704"/>
          </a:xfrm>
          <a:prstGeom prst="rect">
            <a:avLst/>
          </a:prstGeom>
        </p:spPr>
        <p:txBody>
          <a:bodyPr/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Vocational Certificate (Dual Tech)</a:t>
            </a:r>
          </a:p>
          <a:p>
            <a:pPr algn="just"/>
            <a:r>
              <a:rPr lang="en-US" dirty="0"/>
              <a:t>Summer Basic Sport Class (Ministry of Sport and Youth Affair)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701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8606E7-E8B9-9476-B0DD-CCDDD8AD98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8817" y="1177152"/>
            <a:ext cx="3677029" cy="520418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39700" h="139700" prst="divot"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A05B6D-F769-888E-3C73-E556EFE8FA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287349" y="1177152"/>
            <a:ext cx="3678620" cy="5206435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01BBD-B418-5C9E-67F7-D8FC77AA9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64336"/>
            <a:ext cx="7735824" cy="1069848"/>
          </a:xfrm>
        </p:spPr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Vocational certificate (dual Tech)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DF444FD-03C8-85F3-DF9C-08DEDFF6B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9402" y="1684962"/>
            <a:ext cx="2496620" cy="3133926"/>
          </a:xfrm>
        </p:spPr>
        <p:txBody>
          <a:bodyPr/>
          <a:lstStyle/>
          <a:p>
            <a:r>
              <a:rPr lang="en-US" dirty="0"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Please do not mind that since both verification letters from certificate &amp; transcript are the same, I will not repeatedly submit.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B8CE78-9BE4-2955-F4EF-690DE9AD6AC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53494" y="1390646"/>
            <a:ext cx="3676207" cy="520301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39700" h="139700" prst="divot"/>
          </a:sp3d>
        </p:spPr>
      </p:pic>
    </p:spTree>
    <p:extLst>
      <p:ext uri="{BB962C8B-B14F-4D97-AF65-F5344CB8AC3E}">
        <p14:creationId xmlns:p14="http://schemas.microsoft.com/office/powerpoint/2010/main" val="2498577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126" y="2343163"/>
            <a:ext cx="6010878" cy="663023"/>
          </a:xfrm>
        </p:spPr>
        <p:txBody>
          <a:bodyPr/>
          <a:lstStyle/>
          <a:p>
            <a:pPr algn="just"/>
            <a:r>
              <a:rPr lang="en-US" sz="3600" dirty="0"/>
              <a:t>Summer Basic Sport Class (Ministry of Sport and Youth Affair)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681B7ED1-6849-05F6-1ED7-A6778EDDF05C}"/>
              </a:ext>
            </a:extLst>
          </p:cNvPr>
          <p:cNvSpPr txBox="1">
            <a:spLocks/>
          </p:cNvSpPr>
          <p:nvPr/>
        </p:nvSpPr>
        <p:spPr>
          <a:xfrm>
            <a:off x="6698751" y="3158586"/>
            <a:ext cx="4828853" cy="1060704"/>
          </a:xfrm>
          <a:prstGeom prst="rect">
            <a:avLst/>
          </a:prstGeom>
        </p:spPr>
        <p:txBody>
          <a:bodyPr/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7210F5-B527-7B3C-638D-65293040AB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93392" y="409776"/>
            <a:ext cx="4266481" cy="6038447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01600" prst="riblet"/>
          </a:sp3d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CCA22-05F9-2B9B-0CD0-E195749445B0}"/>
              </a:ext>
            </a:extLst>
          </p:cNvPr>
          <p:cNvSpPr txBox="1">
            <a:spLocks/>
          </p:cNvSpPr>
          <p:nvPr/>
        </p:nvSpPr>
        <p:spPr>
          <a:xfrm>
            <a:off x="6851151" y="3310986"/>
            <a:ext cx="4828853" cy="1060704"/>
          </a:xfrm>
          <a:prstGeom prst="rect">
            <a:avLst/>
          </a:prstGeom>
        </p:spPr>
        <p:txBody>
          <a:bodyPr/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/>
            <a:r>
              <a:rPr lang="en-US" dirty="0"/>
              <a:t>Certificate of Youth Sport (Football)</a:t>
            </a:r>
          </a:p>
        </p:txBody>
      </p:sp>
    </p:spTree>
    <p:extLst>
      <p:ext uri="{BB962C8B-B14F-4D97-AF65-F5344CB8AC3E}">
        <p14:creationId xmlns:p14="http://schemas.microsoft.com/office/powerpoint/2010/main" val="18982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Primary Education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High School Education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GED Certificate &amp; Transcript 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IELTS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No-academic achievements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AE42-75AF-229C-2692-C10ADA4FFA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Academic achievements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this parts, I would like to provide you with some academic achievements I was awarded from primary education to high school education. </a:t>
            </a:r>
          </a:p>
        </p:txBody>
      </p: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Primary educational achievements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Myanmar, Grade 1 to 5 is considered primary education. Besides, B.E.P.S means Basic Education Primary School, which consists of five Grades. During these periods, I achieved outstanding student, scholarship student, and selected candidate in English Subject. </a:t>
            </a:r>
          </a:p>
          <a:p>
            <a:r>
              <a:rPr lang="en-US" dirty="0"/>
              <a:t>(It was about nine years ago from now, so that some of the documents are missing and some are destroyed.)</a:t>
            </a:r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4C44EC9-F730-00B6-E479-530EC276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1497321" y="2736484"/>
            <a:ext cx="1512407" cy="938717"/>
            <a:chOff x="4779792" y="2384561"/>
            <a:chExt cx="3365480" cy="2088878"/>
          </a:xfrm>
          <a:solidFill>
            <a:schemeClr val="accent6">
              <a:alpha val="50231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B6D2F8E-4F98-B89F-E4FB-DD9F900821E1}"/>
                </a:ext>
              </a:extLst>
            </p:cNvPr>
            <p:cNvSpPr/>
            <p:nvPr/>
          </p:nvSpPr>
          <p:spPr>
            <a:xfrm flipH="1">
              <a:off x="6582137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9EBD7AD-ED91-CC5F-0110-3EE43A60F946}"/>
                </a:ext>
              </a:extLst>
            </p:cNvPr>
            <p:cNvSpPr/>
            <p:nvPr/>
          </p:nvSpPr>
          <p:spPr>
            <a:xfrm flipH="1">
              <a:off x="4779792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4F090D-C862-CF85-1001-A82E54365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7273" y="-37584"/>
            <a:ext cx="7763256" cy="1600200"/>
          </a:xfrm>
        </p:spPr>
        <p:txBody>
          <a:bodyPr/>
          <a:lstStyle/>
          <a:p>
            <a:r>
              <a:rPr lang="en-US" dirty="0"/>
              <a:t>Primary Education Achievements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82C04-6445-9E02-B0E8-8D809278C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38" y="4401014"/>
            <a:ext cx="3091814" cy="448056"/>
          </a:xfrm>
        </p:spPr>
        <p:txBody>
          <a:bodyPr/>
          <a:lstStyle/>
          <a:p>
            <a:pPr algn="ctr"/>
            <a:r>
              <a:rPr lang="en-US" sz="2400" dirty="0">
                <a:latin typeface="+mj-lt"/>
              </a:rPr>
              <a:t>1</a:t>
            </a:r>
            <a:r>
              <a:rPr lang="en-US" sz="2400" baseline="30000" dirty="0">
                <a:latin typeface="+mj-lt"/>
              </a:rPr>
              <a:t>st</a:t>
            </a:r>
            <a:r>
              <a:rPr lang="en-US" sz="2400" dirty="0">
                <a:latin typeface="+mj-lt"/>
              </a:rPr>
              <a:t> in Science (Grade-1)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1551F1-7845-9682-2527-0EB1B58D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97376" y="1943721"/>
            <a:ext cx="2623278" cy="3712786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6725C2-B554-18FC-47E6-56BB4852CC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13661" y="540431"/>
            <a:ext cx="2627586" cy="3718882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9D5025-0374-5A98-DC55-E6D4AC535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369194" y="1943721"/>
            <a:ext cx="2627586" cy="3718882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C4BC573-D8A8-4B7B-908F-6BC0134266A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352907" y="540431"/>
            <a:ext cx="2623278" cy="3712786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1E3502FA-11E3-F39D-6579-45C3B72B187C}"/>
              </a:ext>
            </a:extLst>
          </p:cNvPr>
          <p:cNvSpPr txBox="1">
            <a:spLocks/>
          </p:cNvSpPr>
          <p:nvPr/>
        </p:nvSpPr>
        <p:spPr>
          <a:xfrm>
            <a:off x="2880755" y="5795385"/>
            <a:ext cx="3256519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>
                <a:solidFill>
                  <a:schemeClr val="bg1"/>
                </a:solidFill>
                <a:cs typeface="Segoe UI" panose="020B0502040204020203" pitchFamily="34" charset="0"/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>
                <a:solidFill>
                  <a:schemeClr val="bg1"/>
                </a:solidFill>
                <a:cs typeface="Segoe UI" panose="020B0502040204020203" pitchFamily="34" charset="0"/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>
                <a:solidFill>
                  <a:schemeClr val="bg1"/>
                </a:solidFill>
                <a:cs typeface="Segoe UI" panose="020B0502040204020203" pitchFamily="34" charset="0"/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>
                <a:solidFill>
                  <a:schemeClr val="bg1"/>
                </a:solidFill>
                <a:cs typeface="Segoe UI" panose="020B0502040204020203" pitchFamily="34" charset="0"/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>
                <a:solidFill>
                  <a:schemeClr val="bg1"/>
                </a:solidFill>
                <a:cs typeface="Segoe UI" panose="020B0502040204020203" pitchFamily="34" charset="0"/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r>
              <a:rPr lang="en-US" sz="2400" dirty="0">
                <a:latin typeface="+mj-lt"/>
              </a:rPr>
              <a:t>highest total marks (Grade-1)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7B0358A-8216-FA54-7E0B-C822FA756D68}"/>
              </a:ext>
            </a:extLst>
          </p:cNvPr>
          <p:cNvSpPr txBox="1">
            <a:spLocks/>
          </p:cNvSpPr>
          <p:nvPr/>
        </p:nvSpPr>
        <p:spPr>
          <a:xfrm>
            <a:off x="6150842" y="5810400"/>
            <a:ext cx="3091812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+mj-lt"/>
              </a:rPr>
              <a:t>2</a:t>
            </a:r>
            <a:r>
              <a:rPr lang="en-US" sz="2400" baseline="30000" dirty="0">
                <a:latin typeface="+mj-lt"/>
              </a:rPr>
              <a:t>nd</a:t>
            </a:r>
            <a:r>
              <a:rPr lang="en-US" sz="2400" dirty="0">
                <a:latin typeface="+mj-lt"/>
              </a:rPr>
              <a:t> in English (Grade-1) 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2371D50E-A57E-A36F-C722-9F56B4FA23FD}"/>
              </a:ext>
            </a:extLst>
          </p:cNvPr>
          <p:cNvSpPr txBox="1">
            <a:spLocks/>
          </p:cNvSpPr>
          <p:nvPr/>
        </p:nvSpPr>
        <p:spPr>
          <a:xfrm>
            <a:off x="9242654" y="4401014"/>
            <a:ext cx="2843784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+mj-lt"/>
              </a:rPr>
              <a:t>1</a:t>
            </a:r>
            <a:r>
              <a:rPr lang="en-US" sz="2400" baseline="30000" dirty="0">
                <a:latin typeface="+mj-lt"/>
              </a:rPr>
              <a:t>st</a:t>
            </a:r>
            <a:r>
              <a:rPr lang="en-US" sz="2400" dirty="0">
                <a:latin typeface="+mj-lt"/>
              </a:rPr>
              <a:t> in Math (Grade-1)</a:t>
            </a:r>
          </a:p>
        </p:txBody>
      </p:sp>
    </p:spTree>
    <p:extLst>
      <p:ext uri="{BB962C8B-B14F-4D97-AF65-F5344CB8AC3E}">
        <p14:creationId xmlns:p14="http://schemas.microsoft.com/office/powerpoint/2010/main" val="1213210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4C44EC9-F730-00B6-E479-530EC276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1497321" y="2736484"/>
            <a:ext cx="1512407" cy="938717"/>
            <a:chOff x="4779792" y="2384561"/>
            <a:chExt cx="3365480" cy="2088878"/>
          </a:xfrm>
          <a:solidFill>
            <a:schemeClr val="accent6">
              <a:alpha val="50231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B6D2F8E-4F98-B89F-E4FB-DD9F900821E1}"/>
                </a:ext>
              </a:extLst>
            </p:cNvPr>
            <p:cNvSpPr/>
            <p:nvPr/>
          </p:nvSpPr>
          <p:spPr>
            <a:xfrm flipH="1">
              <a:off x="6582137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9EBD7AD-ED91-CC5F-0110-3EE43A60F946}"/>
                </a:ext>
              </a:extLst>
            </p:cNvPr>
            <p:cNvSpPr/>
            <p:nvPr/>
          </p:nvSpPr>
          <p:spPr>
            <a:xfrm flipH="1">
              <a:off x="4779792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4F090D-C862-CF85-1001-A82E54365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7273" y="-37584"/>
            <a:ext cx="7763256" cy="1600200"/>
          </a:xfrm>
        </p:spPr>
        <p:txBody>
          <a:bodyPr/>
          <a:lstStyle/>
          <a:p>
            <a:r>
              <a:rPr lang="en-US" dirty="0"/>
              <a:t>Primary Education Achievements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1551F1-7845-9682-2527-0EB1B58D1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213" y="1943721"/>
            <a:ext cx="2627604" cy="371278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6725C2-B554-18FC-47E6-56BB4852C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52" y="540431"/>
            <a:ext cx="2627604" cy="3718882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9D5025-0374-5A98-DC55-E6D4AC535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185" y="1943721"/>
            <a:ext cx="2627604" cy="3718882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C4BC573-D8A8-4B7B-908F-6BC0134266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0744" y="540431"/>
            <a:ext cx="2627604" cy="371278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BA52FEBA-A5CD-B2D1-5771-222561B188C3}"/>
              </a:ext>
            </a:extLst>
          </p:cNvPr>
          <p:cNvSpPr txBox="1">
            <a:spLocks/>
          </p:cNvSpPr>
          <p:nvPr/>
        </p:nvSpPr>
        <p:spPr>
          <a:xfrm>
            <a:off x="12819" y="4401014"/>
            <a:ext cx="3089651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+mj-lt"/>
              </a:rPr>
              <a:t>9</a:t>
            </a:r>
            <a:r>
              <a:rPr lang="en-US" sz="2400" baseline="30000" dirty="0">
                <a:latin typeface="+mj-lt"/>
              </a:rPr>
              <a:t>th</a:t>
            </a:r>
            <a:r>
              <a:rPr lang="en-US" sz="2400" dirty="0">
                <a:latin typeface="+mj-lt"/>
              </a:rPr>
              <a:t> highest marks (Grade-2)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5D35EE5-A5BE-154F-EDE2-5D1D5056FB18}"/>
              </a:ext>
            </a:extLst>
          </p:cNvPr>
          <p:cNvSpPr txBox="1">
            <a:spLocks/>
          </p:cNvSpPr>
          <p:nvPr/>
        </p:nvSpPr>
        <p:spPr>
          <a:xfrm>
            <a:off x="9091219" y="4383176"/>
            <a:ext cx="3146654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+mj-lt"/>
              </a:rPr>
              <a:t>2nd highest marks (Grade-3)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89FF0FC-A533-B3A6-FBE1-00AB36F3D21D}"/>
              </a:ext>
            </a:extLst>
          </p:cNvPr>
          <p:cNvSpPr txBox="1">
            <a:spLocks/>
          </p:cNvSpPr>
          <p:nvPr/>
        </p:nvSpPr>
        <p:spPr>
          <a:xfrm>
            <a:off x="3042248" y="5796619"/>
            <a:ext cx="2933533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+mj-lt"/>
              </a:rPr>
              <a:t>3</a:t>
            </a:r>
            <a:r>
              <a:rPr lang="en-US" sz="2400" baseline="30000" dirty="0">
                <a:latin typeface="+mj-lt"/>
              </a:rPr>
              <a:t>rd</a:t>
            </a:r>
            <a:r>
              <a:rPr lang="en-US" sz="2400" dirty="0">
                <a:latin typeface="+mj-lt"/>
              </a:rPr>
              <a:t> in Myanmar (Grade-2)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A816BA6-D35D-BA59-470C-882FE8160C49}"/>
              </a:ext>
            </a:extLst>
          </p:cNvPr>
          <p:cNvSpPr txBox="1">
            <a:spLocks/>
          </p:cNvSpPr>
          <p:nvPr/>
        </p:nvSpPr>
        <p:spPr>
          <a:xfrm>
            <a:off x="6096000" y="5813584"/>
            <a:ext cx="3146654" cy="448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+mj-lt"/>
              </a:rPr>
              <a:t>1</a:t>
            </a:r>
            <a:r>
              <a:rPr lang="en-US" baseline="30000" dirty="0">
                <a:latin typeface="+mj-lt"/>
              </a:rPr>
              <a:t>st</a:t>
            </a:r>
            <a:r>
              <a:rPr lang="en-US" dirty="0">
                <a:latin typeface="+mj-lt"/>
              </a:rPr>
              <a:t> in English Competition (</a:t>
            </a:r>
            <a:r>
              <a:rPr lang="en-US" sz="2400" dirty="0">
                <a:latin typeface="+mj-lt"/>
              </a:rPr>
              <a:t>Grade-3</a:t>
            </a:r>
            <a:r>
              <a:rPr lang="en-US" dirty="0">
                <a:latin typeface="+mj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6122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E45E-D6A7-9780-F652-BAF86DFB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417" y="260079"/>
            <a:ext cx="8878824" cy="1069848"/>
          </a:xfrm>
        </p:spPr>
        <p:txBody>
          <a:bodyPr/>
          <a:lstStyle/>
          <a:p>
            <a:r>
              <a:rPr lang="en-US" dirty="0"/>
              <a:t>The scholarship chosen 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605EE-24B6-95D8-DE5E-BEC2F03EC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320" y="1329927"/>
            <a:ext cx="4550664" cy="493776"/>
          </a:xfrm>
        </p:spPr>
        <p:txBody>
          <a:bodyPr/>
          <a:lstStyle/>
          <a:p>
            <a:r>
              <a:rPr lang="en-US" dirty="0"/>
              <a:t>Highest total marks &amp; Highest marks in individual subjects (Grade 5)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0368F97-0F20-26EF-CC66-405C3EB913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8015330" y="2474405"/>
            <a:ext cx="2834181" cy="4011282"/>
          </a:xfr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E0F07-3291-4EE2-1286-04C97165BA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47160" y="1329927"/>
            <a:ext cx="6096000" cy="493776"/>
          </a:xfrm>
        </p:spPr>
        <p:txBody>
          <a:bodyPr/>
          <a:lstStyle/>
          <a:p>
            <a:r>
              <a:rPr lang="en-US" dirty="0"/>
              <a:t>Three types of Government’s official examinations.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22CC9-1295-2B21-05A9-68A44E669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47160" y="2248374"/>
            <a:ext cx="4712413" cy="2578608"/>
          </a:xfrm>
        </p:spPr>
        <p:txBody>
          <a:bodyPr/>
          <a:lstStyle/>
          <a:p>
            <a:pPr algn="just"/>
            <a:r>
              <a:rPr lang="en-US" dirty="0"/>
              <a:t>What a memorable moment for me and my parents either. I was chosen as a scholarship student unexpectedly for the first time in my life. I achieved both the highest marks and highest marks in individual subjects in school.</a:t>
            </a:r>
          </a:p>
          <a:p>
            <a:pPr algn="just"/>
            <a:r>
              <a:rPr lang="en-US" dirty="0"/>
              <a:t>Besides, it was the first time for me and the school either. However, since I left B.E.P.S, I guess there will be students who are much smarter than me.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577A64-4E94-69E1-3180-1E014BD0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023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496" y="2060791"/>
            <a:ext cx="9941960" cy="1069848"/>
          </a:xfrm>
        </p:spPr>
        <p:txBody>
          <a:bodyPr/>
          <a:lstStyle/>
          <a:p>
            <a:r>
              <a:rPr lang="en-US" dirty="0"/>
              <a:t>High school educational achievements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After Grade 5, I attended at B.E.H.S No.1, also known as Basic Education High School. (By the way, both primary and high schools locate in North Dagon Township, which is my lovely home town.) I studied from Grade 6 to 10 at B.E.H.S No.1. During these days, I mostly focused on sport and team works rather than academic.  </a:t>
            </a:r>
          </a:p>
        </p:txBody>
      </p:sp>
    </p:spTree>
    <p:extLst>
      <p:ext uri="{BB962C8B-B14F-4D97-AF65-F5344CB8AC3E}">
        <p14:creationId xmlns:p14="http://schemas.microsoft.com/office/powerpoint/2010/main" val="3955396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E45E-D6A7-9780-F652-BAF86DFBC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School Educational achievements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605EE-24B6-95D8-DE5E-BEC2F03EC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5336" y="1956097"/>
            <a:ext cx="4237884" cy="493776"/>
          </a:xfrm>
        </p:spPr>
        <p:txBody>
          <a:bodyPr/>
          <a:lstStyle/>
          <a:p>
            <a:r>
              <a:rPr lang="en-US" dirty="0"/>
              <a:t>Outstanding student in Grade 9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0368F97-0F20-26EF-CC66-405C3EB913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148786" y="2402487"/>
            <a:ext cx="2834181" cy="4011282"/>
          </a:xfr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E0F07-3291-4EE2-1286-04C97165BA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956097"/>
            <a:ext cx="6096000" cy="493776"/>
          </a:xfrm>
        </p:spPr>
        <p:txBody>
          <a:bodyPr/>
          <a:lstStyle/>
          <a:p>
            <a:r>
              <a:rPr lang="en-US" dirty="0"/>
              <a:t>Three types of Government’s official examinations.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22CC9-1295-2B21-05A9-68A44E669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679192"/>
            <a:ext cx="4712413" cy="2578608"/>
          </a:xfrm>
        </p:spPr>
        <p:txBody>
          <a:bodyPr/>
          <a:lstStyle/>
          <a:p>
            <a:pPr algn="just"/>
            <a:r>
              <a:rPr lang="en-US" dirty="0"/>
              <a:t>In Myanmar official education, there were three types of nationwide examinations along with eight examinations held by individual school.</a:t>
            </a:r>
          </a:p>
          <a:p>
            <a:pPr algn="just"/>
            <a:r>
              <a:rPr lang="en-US" dirty="0"/>
              <a:t>During three nationwide exams, I achieved 1</a:t>
            </a:r>
            <a:r>
              <a:rPr lang="en-US" baseline="30000" dirty="0"/>
              <a:t>st</a:t>
            </a:r>
            <a:r>
              <a:rPr lang="en-US" dirty="0"/>
              <a:t> in Grade 5, and outstanding student award in Grade 9 (which is shown grading A besides this paragraph. </a:t>
            </a:r>
          </a:p>
          <a:p>
            <a:pPr algn="just"/>
            <a:r>
              <a:rPr lang="en-US" dirty="0"/>
              <a:t>However, due to some political instabilities and Coronavirus pandemic, I chose to drop out Grade 11 examination, which is the highest examination for Basic Education System, and studied GED.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577A64-4E94-69E1-3180-1E014BD0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210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3">
    <a:dk1>
      <a:srgbClr val="000000"/>
    </a:dk1>
    <a:lt1>
      <a:srgbClr val="FFFFFF"/>
    </a:lt1>
    <a:dk2>
      <a:srgbClr val="64DFED"/>
    </a:dk2>
    <a:lt2>
      <a:srgbClr val="E7E6E6"/>
    </a:lt2>
    <a:accent1>
      <a:srgbClr val="92CDF0"/>
    </a:accent1>
    <a:accent2>
      <a:srgbClr val="92CDF0"/>
    </a:accent2>
    <a:accent3>
      <a:srgbClr val="ABC3F0"/>
    </a:accent3>
    <a:accent4>
      <a:srgbClr val="C3B9F2"/>
    </a:accent4>
    <a:accent5>
      <a:srgbClr val="AAA5F9"/>
    </a:accent5>
    <a:accent6>
      <a:srgbClr val="F6A6F4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Custom 43">
    <a:dk1>
      <a:srgbClr val="000000"/>
    </a:dk1>
    <a:lt1>
      <a:srgbClr val="FFFFFF"/>
    </a:lt1>
    <a:dk2>
      <a:srgbClr val="64DFED"/>
    </a:dk2>
    <a:lt2>
      <a:srgbClr val="E7E6E6"/>
    </a:lt2>
    <a:accent1>
      <a:srgbClr val="92CDF0"/>
    </a:accent1>
    <a:accent2>
      <a:srgbClr val="92CDF0"/>
    </a:accent2>
    <a:accent3>
      <a:srgbClr val="ABC3F0"/>
    </a:accent3>
    <a:accent4>
      <a:srgbClr val="C3B9F2"/>
    </a:accent4>
    <a:accent5>
      <a:srgbClr val="AAA5F9"/>
    </a:accent5>
    <a:accent6>
      <a:srgbClr val="F6A6F4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690</Words>
  <Application>Microsoft Office PowerPoint</Application>
  <PresentationFormat>Widescreen</PresentationFormat>
  <Paragraphs>58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Courier New</vt:lpstr>
      <vt:lpstr>Segoe UI Light</vt:lpstr>
      <vt:lpstr>Tw Cen MT</vt:lpstr>
      <vt:lpstr>Office Theme</vt:lpstr>
      <vt:lpstr>Certificates  &amp;  transcripts</vt:lpstr>
      <vt:lpstr>CONTENTS</vt:lpstr>
      <vt:lpstr>Academic achievements</vt:lpstr>
      <vt:lpstr>Primary educational achievements</vt:lpstr>
      <vt:lpstr>Primary Education Achievements </vt:lpstr>
      <vt:lpstr>Primary Education Achievements </vt:lpstr>
      <vt:lpstr>The scholarship chosen one</vt:lpstr>
      <vt:lpstr>High school educational achievements</vt:lpstr>
      <vt:lpstr>High School Educational achievements</vt:lpstr>
      <vt:lpstr>High school recommendation letter in Burmese &amp;translated</vt:lpstr>
      <vt:lpstr>Total mark (grade-10) in Burmese &amp;translated</vt:lpstr>
      <vt:lpstr>International education Journey</vt:lpstr>
      <vt:lpstr>GED Verification Letters</vt:lpstr>
      <vt:lpstr>Ged</vt:lpstr>
      <vt:lpstr>Additional documents</vt:lpstr>
      <vt:lpstr>Vocational certificate (dual Tech)</vt:lpstr>
      <vt:lpstr>Summer Basic Sport Class (Ministry of Sport and Youth Affair)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s</dc:creator>
  <cp:lastModifiedBy>Eric s</cp:lastModifiedBy>
  <cp:revision>1</cp:revision>
  <dcterms:created xsi:type="dcterms:W3CDTF">2024-06-09T05:39:33Z</dcterms:created>
  <dcterms:modified xsi:type="dcterms:W3CDTF">2024-06-09T07:18:39Z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